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10"/>
  </p:notesMasterIdLst>
  <p:sldIdLst>
    <p:sldId id="256" r:id="rId2"/>
    <p:sldId id="260" r:id="rId3"/>
    <p:sldId id="258" r:id="rId4"/>
    <p:sldId id="259" r:id="rId5"/>
    <p:sldId id="262" r:id="rId6"/>
    <p:sldId id="264" r:id="rId7"/>
    <p:sldId id="268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2177"/>
  </p:normalViewPr>
  <p:slideViewPr>
    <p:cSldViewPr snapToGrid="0" snapToObjects="1">
      <p:cViewPr varScale="1">
        <p:scale>
          <a:sx n="104" d="100"/>
          <a:sy n="104" d="100"/>
        </p:scale>
        <p:origin x="144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/>
            <a:t>Scientists </a:t>
          </a:r>
          <a:r>
            <a:rPr lang="en-US" b="1"/>
            <a:t>work together</a:t>
          </a:r>
          <a:r>
            <a:rPr lang="en-US"/>
            <a:t>,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/>
            <a:t>Ernest Rutherford read Hantaro Nagaoka’s 1904 scientific paper and </a:t>
          </a:r>
          <a:r>
            <a:rPr lang="en-US" b="1"/>
            <a:t>cited it</a:t>
          </a:r>
          <a:r>
            <a:rPr lang="en-US"/>
            <a:t>.  </a:t>
          </a:r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/>
            <a:t>Rutherford and Nagaoka also wrote letters to one another, </a:t>
          </a:r>
          <a:r>
            <a:rPr lang="en-US" b="1"/>
            <a:t>exchanging ideas. </a:t>
          </a:r>
          <a:endParaRPr lang="en-US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Scientists </a:t>
          </a:r>
          <a:r>
            <a:rPr lang="en-US" sz="2200" b="1" kern="1200"/>
            <a:t>work together</a:t>
          </a:r>
          <a:r>
            <a:rPr lang="en-US" sz="2200" kern="1200"/>
            <a:t>,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Ernest Rutherford read Hantaro Nagaoka’s 1904 scientific paper and </a:t>
          </a:r>
          <a:r>
            <a:rPr lang="en-US" sz="2200" b="1" kern="1200"/>
            <a:t>cited it</a:t>
          </a:r>
          <a:r>
            <a:rPr lang="en-US" sz="2200" kern="1200"/>
            <a:t>.  </a:t>
          </a:r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Rutherford and Nagaoka also wrote letters to one another, </a:t>
          </a:r>
          <a:r>
            <a:rPr lang="en-US" sz="2200" b="1" kern="1200"/>
            <a:t>exchanging ideas. </a:t>
          </a:r>
          <a:endParaRPr lang="en-US" sz="2200" kern="120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BD57FE-9D62-BC46-9190-A1E8B623F57A}" type="datetimeFigureOut">
              <a:rPr lang="en-US" smtClean="0"/>
              <a:t>9/15/22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2D98C5-1CF8-D34F-94EB-4E02474ADF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2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The Model of the Atom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Chemistry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4.1.1.3 The development of the model of the atom (common content with physics)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Chemistry: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814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u="sng" dirty="0"/>
              <a:t>Optional activity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Get the students to discuss ‘who developed the new model of the atom’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You might want them to write a list reasons for and against Rutherford and Nagaoka.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This activity could be extended into a pretend ‘court case’ in which each side presents their argument.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938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u="none"/>
              <a:t>Click the image of each scientist to be taken to the Wikipedia page to learn more.</a:t>
            </a:r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2D98C5-1CF8-D34F-94EB-4E02474ADF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852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Lise_Meitner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Homi_J._Bhabha" TargetMode="External"/><Relationship Id="rId11" Type="http://schemas.openxmlformats.org/officeDocument/2006/relationships/image" Target="../media/image19.jpeg"/><Relationship Id="rId5" Type="http://schemas.openxmlformats.org/officeDocument/2006/relationships/image" Target="../media/image16.jpg"/><Relationship Id="rId10" Type="http://schemas.openxmlformats.org/officeDocument/2006/relationships/hyperlink" Target="https://en.wikipedia.org/wiki/Wang_Ganchang" TargetMode="External"/><Relationship Id="rId4" Type="http://schemas.openxmlformats.org/officeDocument/2006/relationships/hyperlink" Target="https://en.wikipedia.org/wiki/Dmitri_Ivanenko" TargetMode="External"/><Relationship Id="rId9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262279" cy="2334248"/>
          </a:xfrm>
        </p:spPr>
        <p:txBody>
          <a:bodyPr anchor="t">
            <a:normAutofit fontScale="90000"/>
          </a:bodyPr>
          <a:lstStyle/>
          <a:p>
            <a:r>
              <a:rPr lang="en-US" dirty="0">
                <a:solidFill>
                  <a:srgbClr val="FFFFFF"/>
                </a:solidFill>
              </a:rPr>
              <a:t>The Model of the Atom</a:t>
            </a:r>
            <a:br>
              <a:rPr lang="en-US" dirty="0">
                <a:solidFill>
                  <a:srgbClr val="FFFFFF"/>
                </a:solidFill>
              </a:rPr>
            </a:b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Chemistry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5" name="Picture 4" descr="A picture containing chart&#10;&#10;Description automatically generated">
            <a:extLst>
              <a:ext uri="{FF2B5EF4-FFF2-40B4-BE49-F238E27FC236}">
                <a16:creationId xmlns:a16="http://schemas.microsoft.com/office/drawing/2014/main" id="{CB9F983B-7B26-32D9-7157-BE4C8A3DFE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11200"/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8682" y="926704"/>
            <a:ext cx="4663630" cy="4663630"/>
          </a:xfrm>
          <a:prstGeom prst="rect">
            <a:avLst/>
          </a:prstGeom>
        </p:spPr>
      </p:pic>
      <p:pic>
        <p:nvPicPr>
          <p:cNvPr id="7" name="Picture 6" descr="A picture containing pool ball, room, vector graphics, gambling house&#10;&#10;Description automatically generated">
            <a:extLst>
              <a:ext uri="{FF2B5EF4-FFF2-40B4-BE49-F238E27FC236}">
                <a16:creationId xmlns:a16="http://schemas.microsoft.com/office/drawing/2014/main" id="{C2734C96-008B-C9DC-3387-FCCEABE208B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783160" y="960255"/>
            <a:ext cx="4663630" cy="4630079"/>
          </a:xfrm>
          <a:prstGeom prst="rect">
            <a:avLst/>
          </a:prstGeom>
        </p:spPr>
      </p:pic>
      <p:sp>
        <p:nvSpPr>
          <p:cNvPr id="8" name="Rectangle 14">
            <a:extLst>
              <a:ext uri="{FF2B5EF4-FFF2-40B4-BE49-F238E27FC236}">
                <a16:creationId xmlns:a16="http://schemas.microsoft.com/office/drawing/2014/main" id="{150E8243-DDCC-00EA-2393-7B674B2150A3}"/>
              </a:ext>
            </a:extLst>
          </p:cNvPr>
          <p:cNvSpPr/>
          <p:nvPr/>
        </p:nvSpPr>
        <p:spPr>
          <a:xfrm>
            <a:off x="1523971" y="5738208"/>
            <a:ext cx="3633052" cy="1097185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400" dirty="0"/>
              <a:t>The old ‘plumb pudding’ model of the atom</a:t>
            </a:r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B866AC0F-3351-EE3F-2957-657C843849A2}"/>
              </a:ext>
            </a:extLst>
          </p:cNvPr>
          <p:cNvSpPr/>
          <p:nvPr/>
        </p:nvSpPr>
        <p:spPr>
          <a:xfrm>
            <a:off x="7381107" y="5738207"/>
            <a:ext cx="3467736" cy="1097185"/>
          </a:xfrm>
        </p:spPr>
        <p:txBody>
          <a:bodyPr vert="horz" lIns="91440" tIns="45720" rIns="91440" bIns="45720" rtlCol="0">
            <a:norm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400" dirty="0"/>
              <a:t>The new model of the atom with nucleus</a:t>
            </a:r>
          </a:p>
        </p:txBody>
      </p:sp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1934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/>
              <a:t>Who developed the new model of the atom?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499772" y="2565054"/>
            <a:ext cx="6144230" cy="3784856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“It was almost as incredible as if you fired a 15-inch shell at a piece of tissue paper and it came back and hit you.”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i="1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Ernest Rutherford</a:t>
            </a:r>
            <a:r>
              <a:rPr lang="en-US" sz="2700" dirty="0"/>
              <a:t> describing his experiment in 1909 which disproved the ‘plumb pudding’ model of the atom.</a:t>
            </a:r>
          </a:p>
        </p:txBody>
      </p:sp>
      <p:pic>
        <p:nvPicPr>
          <p:cNvPr id="13" name="Picture 12" descr="A person with a mustache&#10;&#10;Description automatically generated with medium confidence">
            <a:extLst>
              <a:ext uri="{FF2B5EF4-FFF2-40B4-BE49-F238E27FC236}">
                <a16:creationId xmlns:a16="http://schemas.microsoft.com/office/drawing/2014/main" id="{0E6134F7-CE89-DE1A-AEE4-B4D2A179ED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4417" y="657369"/>
            <a:ext cx="3952262" cy="5340895"/>
          </a:xfrm>
          <a:prstGeom prst="rect">
            <a:avLst/>
          </a:prstGeom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061579" y="6372153"/>
            <a:ext cx="3237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Ernest Rutherford (1871–1937)</a:t>
            </a:r>
          </a:p>
        </p:txBody>
      </p:sp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6049D82-A002-1FF9-B0AF-7B434232A8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79064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A53D88B6-7368-A08D-3FEB-E2F633559FA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869" y="927441"/>
            <a:ext cx="4005261" cy="500311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3145B32-A8AB-A4BD-DC00-2455A2C91D19}"/>
              </a:ext>
            </a:extLst>
          </p:cNvPr>
          <p:cNvSpPr/>
          <p:nvPr/>
        </p:nvSpPr>
        <p:spPr>
          <a:xfrm>
            <a:off x="8061579" y="6372153"/>
            <a:ext cx="3225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Hantaro Nagaoka (1865–1950)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57A7-623A-2E0A-8BAF-531831166791}"/>
              </a:ext>
            </a:extLst>
          </p:cNvPr>
          <p:cNvSpPr/>
          <p:nvPr/>
        </p:nvSpPr>
        <p:spPr>
          <a:xfrm>
            <a:off x="555590" y="1895637"/>
            <a:ext cx="612648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/>
              <a:t>In 1904, the Japanese physicist </a:t>
            </a:r>
            <a:r>
              <a:rPr lang="en-US" sz="2700" b="1" dirty="0"/>
              <a:t>Hantaro Nagaoka</a:t>
            </a:r>
            <a:r>
              <a:rPr lang="en-US" sz="2700" dirty="0"/>
              <a:t> suggested a new model of the atom with a nucleus.</a:t>
            </a:r>
          </a:p>
          <a:p>
            <a:endParaRPr lang="en-US" sz="2700" dirty="0"/>
          </a:p>
          <a:p>
            <a:r>
              <a:rPr lang="en-US" sz="2700" dirty="0"/>
              <a:t>This was </a:t>
            </a:r>
            <a:r>
              <a:rPr lang="en-US" sz="2700" b="1" dirty="0"/>
              <a:t>five years</a:t>
            </a:r>
            <a:r>
              <a:rPr lang="en-US" sz="2700" dirty="0"/>
              <a:t> before Rutherford did his experiment.</a:t>
            </a:r>
          </a:p>
          <a:p>
            <a:endParaRPr lang="en-US" sz="2700" dirty="0"/>
          </a:p>
          <a:p>
            <a:r>
              <a:rPr lang="en-US" sz="2700" dirty="0"/>
              <a:t>Nagaoka called his model </a:t>
            </a:r>
            <a:r>
              <a:rPr lang="en-US" sz="2700" b="1" dirty="0"/>
              <a:t>‘the Saturnian atom’ </a:t>
            </a:r>
            <a:r>
              <a:rPr lang="en-US" sz="2700" dirty="0"/>
              <a:t>(like the planet with its rings!)</a:t>
            </a:r>
          </a:p>
        </p:txBody>
      </p:sp>
    </p:spTree>
    <p:extLst>
      <p:ext uri="{BB962C8B-B14F-4D97-AF65-F5344CB8AC3E}">
        <p14:creationId xmlns:p14="http://schemas.microsoft.com/office/powerpoint/2010/main" val="3911625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65" name="Rectangle 54">
            <a:extLst>
              <a:ext uri="{FF2B5EF4-FFF2-40B4-BE49-F238E27FC236}">
                <a16:creationId xmlns:a16="http://schemas.microsoft.com/office/drawing/2014/main" id="{BF447FC5-81F5-498F-B253-3D2BBDD2E6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8" name="Picture 57">
            <a:extLst>
              <a:ext uri="{FF2B5EF4-FFF2-40B4-BE49-F238E27FC236}">
                <a16:creationId xmlns:a16="http://schemas.microsoft.com/office/drawing/2014/main" id="{408BD5DA-BE6D-63D5-76EF-AB114F2635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787B70C-3CDE-C2BA-DC50-B797DACFA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828598"/>
            <a:ext cx="5011957" cy="2630668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000" dirty="0"/>
              <a:t>So who developed the new model of the atom?</a:t>
            </a:r>
            <a:br>
              <a:rPr lang="en-US" sz="4000" dirty="0"/>
            </a:br>
            <a:br>
              <a:rPr lang="en-US" sz="4200" dirty="0"/>
            </a:br>
            <a:r>
              <a:rPr lang="en-US" sz="2200" b="0" dirty="0"/>
              <a:t>Question: </a:t>
            </a:r>
            <a:r>
              <a:rPr lang="en-US" sz="2200" b="0" i="1" dirty="0"/>
              <a:t>How important are theories and experiments?</a:t>
            </a:r>
            <a:endParaRPr lang="en-US" sz="2200" dirty="0"/>
          </a:p>
        </p:txBody>
      </p:sp>
      <p:sp>
        <p:nvSpPr>
          <p:cNvPr id="66" name="Rectangle 56">
            <a:extLst>
              <a:ext uri="{FF2B5EF4-FFF2-40B4-BE49-F238E27FC236}">
                <a16:creationId xmlns:a16="http://schemas.microsoft.com/office/drawing/2014/main" id="{A183D605-F0BC-4923-9BAD-8F2204285B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A person with a mustache&#10;&#10;Description automatically generated with medium confidence">
            <a:extLst>
              <a:ext uri="{FF2B5EF4-FFF2-40B4-BE49-F238E27FC236}">
                <a16:creationId xmlns:a16="http://schemas.microsoft.com/office/drawing/2014/main" id="{9D3294A4-C613-4BEE-D9B3-E0E8551B23A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/>
          <a:stretch/>
        </p:blipFill>
        <p:spPr>
          <a:xfrm>
            <a:off x="544495" y="3616352"/>
            <a:ext cx="5011957" cy="2630722"/>
          </a:xfrm>
          <a:prstGeom prst="rect">
            <a:avLst/>
          </a:prstGeom>
        </p:spPr>
      </p:pic>
      <p:pic>
        <p:nvPicPr>
          <p:cNvPr id="5" name="Picture 4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72E4ED5A-5007-7B8B-0F0D-6DC23FE42C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35548" y="511342"/>
            <a:ext cx="5011957" cy="2630668"/>
          </a:xfrm>
          <a:prstGeom prst="rect">
            <a:avLst/>
          </a:prstGeom>
        </p:spPr>
      </p:pic>
      <p:sp>
        <p:nvSpPr>
          <p:cNvPr id="67" name="Rectangle 58">
            <a:extLst>
              <a:ext uri="{FF2B5EF4-FFF2-40B4-BE49-F238E27FC236}">
                <a16:creationId xmlns:a16="http://schemas.microsoft.com/office/drawing/2014/main" id="{C1A59FC6-29E7-4618-829A-36CC011E55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3616882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BD3FA1D-B8E9-6A54-5036-A313E58D09AE}"/>
              </a:ext>
            </a:extLst>
          </p:cNvPr>
          <p:cNvSpPr/>
          <p:nvPr/>
        </p:nvSpPr>
        <p:spPr>
          <a:xfrm>
            <a:off x="6662166" y="3871317"/>
            <a:ext cx="4985339" cy="2411994"/>
          </a:xfrm>
        </p:spPr>
        <p:txBody>
          <a:bodyPr vert="horz" lIns="91440" tIns="45720" rIns="91440" bIns="45720" rtlCol="0">
            <a:normAutofit lnSpcReduction="10000"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Hantaro Nagaoka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(who proposed a new theory)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400" i="1" dirty="0"/>
              <a:t>or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b="1" dirty="0"/>
              <a:t>Ernest Rutherford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dirty="0"/>
              <a:t>(who did an important experiment</a:t>
            </a:r>
            <a:r>
              <a:rPr lang="en-US" sz="2400" dirty="0"/>
              <a:t>)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E7896AF9-5DBC-C6C3-B7E0-6B4317ED7ED6}"/>
              </a:ext>
            </a:extLst>
          </p:cNvPr>
          <p:cNvSpPr/>
          <p:nvPr/>
        </p:nvSpPr>
        <p:spPr>
          <a:xfrm>
            <a:off x="8323834" y="6283311"/>
            <a:ext cx="163538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i="1" dirty="0">
                <a:solidFill>
                  <a:schemeClr val="bg1">
                    <a:lumMod val="50000"/>
                  </a:schemeClr>
                </a:solidFill>
              </a:rPr>
              <a:t>Optional Activity</a:t>
            </a:r>
          </a:p>
        </p:txBody>
      </p:sp>
    </p:spTree>
    <p:extLst>
      <p:ext uri="{BB962C8B-B14F-4D97-AF65-F5344CB8AC3E}">
        <p14:creationId xmlns:p14="http://schemas.microsoft.com/office/powerpoint/2010/main" val="13749950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04213918-F1EB-4BCE-BE23-F5E9851EE0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062E862-C7F7-4CA1-B929-D0B75F5E9F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9543859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95443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345949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3" name="Picture 12" descr="A person in a suit&#10;&#10;Description automatically generated with medium confidence">
            <a:hlinkClick r:id="rId6"/>
            <a:extLst>
              <a:ext uri="{FF2B5EF4-FFF2-40B4-BE49-F238E27FC236}">
                <a16:creationId xmlns:a16="http://schemas.microsoft.com/office/drawing/2014/main" id="{A4556F1D-E505-C945-F72E-058EC1CFF6E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"/>
          <a:stretch/>
        </p:blipFill>
        <p:spPr>
          <a:xfrm>
            <a:off x="883159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 descr="A person in a lab coat&#10;&#10;Description automatically generated with medium confidence">
            <a:hlinkClick r:id="rId8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 descr="A picture containing person, white, black, posing&#10;&#10;Description automatically generated">
            <a:hlinkClick r:id="rId10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Wang </a:t>
            </a:r>
            <a:r>
              <a:rPr lang="en-US" sz="2200" b="1" dirty="0" err="1"/>
              <a:t>Ganchang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(China)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345949" y="5473167"/>
            <a:ext cx="2410198" cy="1137697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Dmitri </a:t>
            </a:r>
            <a:r>
              <a:rPr lang="en-US" sz="2200" b="1" dirty="0" err="1"/>
              <a:t>Ivanenko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(Ukraine)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Lise Meitner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(Austria and Sweden)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3159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 err="1"/>
              <a:t>Homi</a:t>
            </a:r>
            <a:r>
              <a:rPr lang="en-US" sz="2200" b="1" dirty="0"/>
              <a:t> J. Bhabha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(India)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8" y="1692876"/>
            <a:ext cx="612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from </a:t>
            </a:r>
            <a:r>
              <a:rPr lang="en-US" b="1" dirty="0"/>
              <a:t>around the world </a:t>
            </a:r>
            <a:r>
              <a:rPr lang="en-US" dirty="0"/>
              <a:t>helped to </a:t>
            </a:r>
            <a:r>
              <a:rPr lang="en-US"/>
              <a:t>develop atomic physics. </a:t>
            </a:r>
            <a:r>
              <a:rPr lang="en-US" dirty="0"/>
              <a:t>Here are just a few:</a:t>
            </a:r>
          </a:p>
        </p:txBody>
      </p:sp>
    </p:spTree>
    <p:extLst>
      <p:ext uri="{BB962C8B-B14F-4D97-AF65-F5344CB8AC3E}">
        <p14:creationId xmlns:p14="http://schemas.microsoft.com/office/powerpoint/2010/main" val="3753308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The Model of the Atom</a:t>
            </a:r>
          </a:p>
          <a:p>
            <a:endParaRPr lang="en-US" b="1" dirty="0"/>
          </a:p>
          <a:p>
            <a:r>
              <a:rPr lang="en-US" b="1" dirty="0"/>
              <a:t>AQA Chemistry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US" dirty="0"/>
              <a:t>4.1.1.3 The development of the model of the atom (common content with physics)</a:t>
            </a:r>
          </a:p>
          <a:p>
            <a:endParaRPr lang="en-US" dirty="0"/>
          </a:p>
          <a:p>
            <a:r>
              <a:rPr lang="en-US" dirty="0"/>
              <a:t>GCSE Chemistry: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488</TotalTime>
  <Words>491</Words>
  <Application>Microsoft Macintosh PowerPoint</Application>
  <PresentationFormat>Widescreen</PresentationFormat>
  <Paragraphs>69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Bierstadt</vt:lpstr>
      <vt:lpstr>Calibri</vt:lpstr>
      <vt:lpstr>GestaltVTI</vt:lpstr>
      <vt:lpstr>The Model of the Atom </vt:lpstr>
      <vt:lpstr>PowerPoint Presentation</vt:lpstr>
      <vt:lpstr>Who developed the new model of the atom?</vt:lpstr>
      <vt:lpstr>But don’t forget…</vt:lpstr>
      <vt:lpstr>So who developed the new model of the atom?  Question: How important are theories and experiments?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66</cp:revision>
  <dcterms:created xsi:type="dcterms:W3CDTF">2022-06-21T10:18:19Z</dcterms:created>
  <dcterms:modified xsi:type="dcterms:W3CDTF">2022-09-15T10:54:19Z</dcterms:modified>
</cp:coreProperties>
</file>